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1" r:id="rId5"/>
    <p:sldId id="262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lta Meeusen" initials="KM" lastIdx="5" clrIdx="0">
    <p:extLst>
      <p:ext uri="{19B8F6BF-5375-455C-9EA6-DF929625EA0E}">
        <p15:presenceInfo xmlns:p15="http://schemas.microsoft.com/office/powerpoint/2012/main" userId="S::kmeeusen@sigra.nl::c480636a-613e-484c-b4d2-3fd2df340a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33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8"/>
  </p:normalViewPr>
  <p:slideViewPr>
    <p:cSldViewPr snapToGrid="0" snapToObjects="1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4A0951-7622-1845-9777-733FA1C86A8C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EF18348-8BE4-1842-B30B-98B0EB3130A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623B2F1-CBDB-4143-9F6C-5BCEE7A9D47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131C53-F978-8448-8101-D59132E541AD}" type="datetime1">
              <a:rPr lang="nl-NL"/>
              <a:pPr lvl="0"/>
              <a:t>15-4-2026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4049A06-6B2E-704B-8924-CBE953E59F8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290F641-3793-754E-B577-A897183A40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E682032-3DEC-F846-821D-254A785DB576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066442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8269AB-70B6-7845-862E-7C4CFFCC0A2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6C5A832-EC1D-BD4C-B21B-29C726A9B856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77B4205-D541-C845-81A4-95C3F073026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8A5CFA-BA8F-A14B-AD6B-64E037D9E2FC}" type="datetime1">
              <a:rPr lang="nl-NL"/>
              <a:pPr lvl="0"/>
              <a:t>15-4-2026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C759DB0-C685-3145-90CB-729444735D2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5FA0333-AFDE-5144-88D6-3BBC93AB65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392CC6-3844-9D48-857E-4287549E35E5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3686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9454532D-B15B-2C4B-9CB7-19ED71898159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C3B1774-1CE3-DC4F-B9E5-096763CD68EE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07479DD-DBE1-4344-805F-343CDA5AD72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BF8969E-702F-D745-8959-D0596095AFF2}" type="datetime1">
              <a:rPr lang="nl-NL"/>
              <a:pPr lvl="0"/>
              <a:t>15-4-2026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7C2D050-8056-FE44-BEB6-37C221B45CE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0D8D82D-C00B-2D43-961E-F780E23215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9340AF-04CE-7649-8359-D8B39A22CEDD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4476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00D5EE-2D60-2641-81A7-B99EE52DADD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37D0140-E474-D743-AE96-D5DFCEBF4DC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BD852DE-FB18-4D42-9789-8AAAEE27935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CCE8ECC-D42B-7840-B408-E6E9A55FDDF1}" type="datetime1">
              <a:rPr lang="nl-NL"/>
              <a:pPr lvl="0"/>
              <a:t>15-4-2026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44E74DB-0576-5D49-9ED1-E04453DF939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A380882-A7C1-6A43-87E4-C03C8D38D6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D4904F3-D42F-2748-97F6-08E2A48FA1AD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8637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545F67-6158-4C4D-B4EE-171B6D2D64D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0AE0543-333D-6649-B8E3-084AD1C0CC3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9258297-4FD3-814C-AA06-963838F13BF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F09983-69CA-474C-A5A3-9DEC1B77F092}" type="datetime1">
              <a:rPr lang="nl-NL"/>
              <a:pPr lvl="0"/>
              <a:t>15-4-2026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69211F2-CF12-BF46-AB07-F4E9C07394C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F3724FC-D272-684A-9DF8-F4CE6E11D6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7182719-0233-524E-B228-C3D687881A5F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6551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295087-9997-C044-BCD8-534C9057C98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25825D5-C152-1144-9838-D0AE36D17CB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049C32E-33DF-BA4E-A74A-6B2CAAF3BF2D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AD0C97E-333C-5145-AE42-773237D11E9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47B2B64-88E5-B147-9468-BF8AA0B26983}" type="datetime1">
              <a:rPr lang="nl-NL"/>
              <a:pPr lvl="0"/>
              <a:t>15-4-2026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74FF185-8BA8-1143-8457-0525B8F9B5B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79923A6-D492-0D43-BD90-0ABD556BFA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4317D10-F45C-064D-BC3E-166D6BEC5EEC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0552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FB23A8-DB03-FC49-A469-660789C815D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D592F01-347E-B343-AD4B-83D7F08C965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01F5B2D-2CC5-2E45-A17D-6D55C55E2D57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A45E692-CE43-A64C-81D2-16126B72F5FE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40BAC15-6620-CD44-878C-B945993FBADC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AF7C8BF9-FDBF-6F4B-AB27-F6EAE9177AB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F84508-B63B-8E4A-848C-C061FA28E3B7}" type="datetime1">
              <a:rPr lang="nl-NL"/>
              <a:pPr lvl="0"/>
              <a:t>15-4-2026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ABB17A2-DC1A-814D-82A7-BD2C41802BB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F4EBFB7C-A4B2-3347-9D96-DB8803B878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370390B-EC8B-1F43-8A84-84E44131BD67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720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B20D87-A802-C54B-8824-EE9E0857F75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66523DB-5379-8943-BA88-172E04DC03F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BF70279-EDE8-8B4A-B743-BE0122B99148}" type="datetime1">
              <a:rPr lang="nl-NL"/>
              <a:pPr lvl="0"/>
              <a:t>15-4-2026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2BB52A3-A952-AF4F-9929-7B27ED003F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F996C0B-47A8-D04D-AE55-6C422C9294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706C3D-C3D2-9E49-ACBF-A2A507869C18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3861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5CBB169-7A69-3945-A305-26F5537A2F1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9F43735-3E3C-4B42-BA7D-472D34372281}" type="datetime1">
              <a:rPr lang="nl-NL"/>
              <a:pPr lvl="0"/>
              <a:t>15-4-2026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5D024DE-0660-5F41-A3B9-EB770E58AEC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9B56707-BC92-154B-8D4E-569AEAAE27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61F3F74-3A2F-8C4D-998C-A00B87311F3B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7345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E531FC-999B-6749-AADE-9051DDFC2FA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6C64A2E-E79B-4046-9211-DE003D52536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6631F12-89DC-264F-ACE3-65AA2191F5E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83211C8-CF45-9D45-8E20-2A6629AE774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8F4C9A7-BF11-A949-BC4C-740B8670D865}" type="datetime1">
              <a:rPr lang="nl-NL"/>
              <a:pPr lvl="0"/>
              <a:t>15-4-2026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F863001-8AC7-D240-A073-7507E9A9E47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D72D1B9-AE28-CE45-8104-6506D392D5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7B027D-9A88-5E4B-98EC-B6EB1A09BAD0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1112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2B917D-A3AB-FA40-B061-515A8BD8011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4EBE500-5364-1942-8189-FE3EB8D94F78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A809489-D4A5-F546-90AF-BCDE3EF23C30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7496E7B-DCAE-7E4C-97AA-2CC9243EA3E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0DF57C-8844-0741-B8C5-7FF9B669EC55}" type="datetime1">
              <a:rPr lang="nl-NL"/>
              <a:pPr lvl="0"/>
              <a:t>15-4-2026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8A6FBD9-66EC-C342-AE21-E6BB4E33722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6838F41-82F7-4241-9256-7EE7C795D6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3BE67F-AD94-7D48-826E-0D3C420AA5A4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5456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49FB323D-53E9-7842-A7ED-BD2F65BEAAA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84FFB7E-7CD8-F144-ACC3-73CE7E6AB39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5EBA582-FDE7-BA46-89A4-E0A258DFE7DE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B6D26906-6826-B94C-A8AA-4302178154B6}" type="datetime1">
              <a:rPr lang="nl-NL"/>
              <a:pPr lvl="0"/>
              <a:t>15-4-2026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957D607-855A-8144-8E32-50714C8CEBB3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84030D1-9472-3E4A-AF95-75E90B17451D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873E8101-BDCF-C54A-971A-C5FECFD717D9}" type="slidenum"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nl-NL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nl-NL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nl-NL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nl-NL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nl-NL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nl-NL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 2">
            <a:extLst>
              <a:ext uri="{FF2B5EF4-FFF2-40B4-BE49-F238E27FC236}">
                <a16:creationId xmlns:a16="http://schemas.microsoft.com/office/drawing/2014/main" id="{8575B32E-1C3A-BB4D-815C-A41591893096}"/>
              </a:ext>
            </a:extLst>
          </p:cNvPr>
          <p:cNvSpPr txBox="1"/>
          <p:nvPr/>
        </p:nvSpPr>
        <p:spPr>
          <a:xfrm>
            <a:off x="511278" y="105975"/>
            <a:ext cx="7431287" cy="39268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l-NL" sz="2800" b="1" i="0" u="none" strike="noStrike" kern="1200" cap="none" spc="0" baseline="0" dirty="0">
                <a:solidFill>
                  <a:srgbClr val="E6334B"/>
                </a:solidFill>
                <a:uFillTx/>
                <a:latin typeface="Trebuchet MS"/>
                <a:cs typeface="Arial"/>
              </a:rPr>
              <a:t>Format projectaanvraag</a:t>
            </a:r>
            <a:endParaRPr lang="nl-NL" sz="2800" b="1" i="0" u="none" strike="noStrike" kern="1200" cap="none" spc="0" baseline="0" dirty="0">
              <a:solidFill>
                <a:srgbClr val="E6334B"/>
              </a:solidFill>
              <a:uFillTx/>
              <a:latin typeface="Trebuchet MS" pitchFamily="34"/>
              <a:cs typeface="Arial" pitchFamily="34"/>
            </a:endParaRPr>
          </a:p>
        </p:txBody>
      </p:sp>
      <p:sp>
        <p:nvSpPr>
          <p:cNvPr id="57" name="Rechthoek: afgeronde hoeken 56">
            <a:extLst>
              <a:ext uri="{FF2B5EF4-FFF2-40B4-BE49-F238E27FC236}">
                <a16:creationId xmlns:a16="http://schemas.microsoft.com/office/drawing/2014/main" id="{76EFA04F-052E-438E-A08B-2360E7E192C5}"/>
              </a:ext>
            </a:extLst>
          </p:cNvPr>
          <p:cNvSpPr/>
          <p:nvPr/>
        </p:nvSpPr>
        <p:spPr>
          <a:xfrm>
            <a:off x="99311" y="1123544"/>
            <a:ext cx="4931899" cy="39268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sz="1200" dirty="0"/>
              <a:t>Wie is de </a:t>
            </a:r>
            <a:r>
              <a:rPr lang="nl-NL" sz="1200" b="1" dirty="0"/>
              <a:t>aanspreekpunt</a:t>
            </a:r>
            <a:r>
              <a:rPr lang="nl-NL" sz="1200" dirty="0"/>
              <a:t>:</a:t>
            </a:r>
          </a:p>
        </p:txBody>
      </p:sp>
      <p:sp>
        <p:nvSpPr>
          <p:cNvPr id="58" name="Rechthoek: afgeronde hoeken 57">
            <a:extLst>
              <a:ext uri="{FF2B5EF4-FFF2-40B4-BE49-F238E27FC236}">
                <a16:creationId xmlns:a16="http://schemas.microsoft.com/office/drawing/2014/main" id="{AE28A983-70ED-4327-9AB1-0B4D67CAA32E}"/>
              </a:ext>
            </a:extLst>
          </p:cNvPr>
          <p:cNvSpPr/>
          <p:nvPr/>
        </p:nvSpPr>
        <p:spPr>
          <a:xfrm>
            <a:off x="99311" y="1584943"/>
            <a:ext cx="4942749" cy="39268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sz="1200" b="1" dirty="0"/>
              <a:t>Vraag </a:t>
            </a:r>
            <a:r>
              <a:rPr lang="nl-NL" sz="1200" dirty="0"/>
              <a:t>aan</a:t>
            </a:r>
            <a:r>
              <a:rPr lang="nl-NL" sz="1200" b="1" dirty="0"/>
              <a:t> </a:t>
            </a:r>
            <a:r>
              <a:rPr lang="nl-NL" sz="1200" dirty="0"/>
              <a:t>stuurgroep TPA (geef aan wat van toepassing is): </a:t>
            </a:r>
          </a:p>
          <a:p>
            <a:r>
              <a:rPr lang="nl-NL" sz="1200" i="1" dirty="0"/>
              <a:t>ter kennisgeving/ vraag om advies/ vraag om middelen</a:t>
            </a:r>
          </a:p>
        </p:txBody>
      </p:sp>
      <p:sp>
        <p:nvSpPr>
          <p:cNvPr id="59" name="Rechthoek: afgeronde hoeken 58">
            <a:extLst>
              <a:ext uri="{FF2B5EF4-FFF2-40B4-BE49-F238E27FC236}">
                <a16:creationId xmlns:a16="http://schemas.microsoft.com/office/drawing/2014/main" id="{6F134A5E-E088-4C3E-8C0E-A9163556A1D3}"/>
              </a:ext>
            </a:extLst>
          </p:cNvPr>
          <p:cNvSpPr/>
          <p:nvPr/>
        </p:nvSpPr>
        <p:spPr>
          <a:xfrm>
            <a:off x="5208646" y="635518"/>
            <a:ext cx="3837032" cy="134210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nl-NL" sz="1200" b="1" dirty="0"/>
          </a:p>
          <a:p>
            <a:r>
              <a:rPr lang="nl-NL" sz="1200" b="1" dirty="0"/>
              <a:t>Vereisten:</a:t>
            </a:r>
          </a:p>
          <a:p>
            <a:r>
              <a:rPr lang="nl-NL" sz="1200" dirty="0"/>
              <a:t>Is het project </a:t>
            </a:r>
            <a:r>
              <a:rPr lang="nl-NL" sz="1200" i="1" dirty="0"/>
              <a:t>transmuraal</a:t>
            </a:r>
            <a:r>
              <a:rPr lang="nl-NL" sz="1200" dirty="0"/>
              <a:t>? </a:t>
            </a:r>
          </a:p>
          <a:p>
            <a:r>
              <a:rPr lang="nl-NL" sz="1200" dirty="0"/>
              <a:t>Is het project </a:t>
            </a:r>
            <a:r>
              <a:rPr lang="nl-NL" sz="1200" i="1" dirty="0"/>
              <a:t>stedelijk</a:t>
            </a:r>
            <a:r>
              <a:rPr lang="nl-NL" sz="1200" dirty="0"/>
              <a:t>? </a:t>
            </a:r>
          </a:p>
          <a:p>
            <a:endParaRPr lang="nl-NL" sz="1200" dirty="0"/>
          </a:p>
          <a:p>
            <a:r>
              <a:rPr lang="nl-NL" sz="1200" i="1" dirty="0"/>
              <a:t>Indien beide vragen met JA ingevuld kunnen worden, kan het project worden ingediend bij het Transmuraal Platform Amsterdam</a:t>
            </a:r>
            <a:r>
              <a:rPr lang="nl-NL" sz="1200" b="1" dirty="0"/>
              <a:t>	</a:t>
            </a:r>
          </a:p>
          <a:p>
            <a:endParaRPr lang="nl-NL" sz="1200" b="1" dirty="0"/>
          </a:p>
        </p:txBody>
      </p:sp>
      <p:sp>
        <p:nvSpPr>
          <p:cNvPr id="60" name="Rechthoek: afgeronde hoeken 59">
            <a:extLst>
              <a:ext uri="{FF2B5EF4-FFF2-40B4-BE49-F238E27FC236}">
                <a16:creationId xmlns:a16="http://schemas.microsoft.com/office/drawing/2014/main" id="{A48C3E89-9DE4-4511-A524-9ABCA7A2E6A3}"/>
              </a:ext>
            </a:extLst>
          </p:cNvPr>
          <p:cNvSpPr/>
          <p:nvPr/>
        </p:nvSpPr>
        <p:spPr>
          <a:xfrm>
            <a:off x="98169" y="2081847"/>
            <a:ext cx="3941298" cy="348445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nl-NL" sz="1200" b="1" dirty="0"/>
              <a:t>WAAROM</a:t>
            </a:r>
          </a:p>
          <a:p>
            <a:r>
              <a:rPr lang="nl-NL" sz="1000" dirty="0"/>
              <a:t>Aanleiding:</a:t>
            </a:r>
          </a:p>
          <a:p>
            <a:endParaRPr lang="nl-NL" sz="1000" dirty="0"/>
          </a:p>
          <a:p>
            <a:endParaRPr lang="nl-NL" sz="1000" dirty="0"/>
          </a:p>
          <a:p>
            <a:endParaRPr lang="nl-NL" sz="1000" dirty="0"/>
          </a:p>
          <a:p>
            <a:r>
              <a:rPr lang="nl-NL" sz="1000" dirty="0"/>
              <a:t>Welke </a:t>
            </a:r>
            <a:r>
              <a:rPr lang="nl-NL" sz="1000" i="1" dirty="0"/>
              <a:t>meerwaarde</a:t>
            </a:r>
            <a:r>
              <a:rPr lang="nl-NL" sz="1000" dirty="0"/>
              <a:t> heeft het project voor</a:t>
            </a:r>
          </a:p>
          <a:p>
            <a:pPr marL="171450" indent="-171450">
              <a:buFontTx/>
              <a:buChar char="-"/>
            </a:pPr>
            <a:r>
              <a:rPr lang="nl-NL" sz="1000" dirty="0"/>
              <a:t>Amsterdammer:</a:t>
            </a:r>
          </a:p>
          <a:p>
            <a:pPr marL="171450" indent="-171450">
              <a:buFontTx/>
              <a:buChar char="-"/>
            </a:pPr>
            <a:endParaRPr lang="nl-NL" sz="1000" dirty="0"/>
          </a:p>
          <a:p>
            <a:pPr marL="171450" indent="-171450">
              <a:buFontTx/>
              <a:buChar char="-"/>
            </a:pPr>
            <a:r>
              <a:rPr lang="nl-NL" sz="1000" dirty="0"/>
              <a:t>Huisarts: </a:t>
            </a:r>
          </a:p>
          <a:p>
            <a:pPr marL="171450" indent="-171450">
              <a:buFontTx/>
              <a:buChar char="-"/>
            </a:pPr>
            <a:endParaRPr lang="nl-NL" sz="1000" dirty="0"/>
          </a:p>
          <a:p>
            <a:pPr marL="171450" indent="-171450">
              <a:buFontTx/>
              <a:buChar char="-"/>
            </a:pPr>
            <a:r>
              <a:rPr lang="nl-NL" sz="1000" dirty="0"/>
              <a:t>Specialist:</a:t>
            </a:r>
          </a:p>
          <a:p>
            <a:pPr marL="171450" indent="-171450">
              <a:buFontTx/>
              <a:buChar char="-"/>
            </a:pPr>
            <a:endParaRPr lang="nl-NL" sz="1000" dirty="0"/>
          </a:p>
          <a:p>
            <a:pPr marL="171450" indent="-171450">
              <a:buFontTx/>
              <a:buChar char="-"/>
            </a:pPr>
            <a:r>
              <a:rPr lang="nl-NL" sz="1000" dirty="0"/>
              <a:t>Apotheker:</a:t>
            </a:r>
          </a:p>
          <a:p>
            <a:pPr marL="171450" indent="-171450">
              <a:buFontTx/>
              <a:buChar char="-"/>
            </a:pPr>
            <a:endParaRPr lang="nl-NL" sz="1200" dirty="0"/>
          </a:p>
          <a:p>
            <a:pPr marL="171450" indent="-171450">
              <a:buFontTx/>
              <a:buChar char="-"/>
            </a:pPr>
            <a:endParaRPr lang="nl-NL" sz="1200" dirty="0"/>
          </a:p>
          <a:p>
            <a:endParaRPr lang="nl-NL" sz="1200" dirty="0"/>
          </a:p>
          <a:p>
            <a:endParaRPr lang="nl-NL" sz="1200" dirty="0"/>
          </a:p>
          <a:p>
            <a:endParaRPr lang="nl-NL" sz="1200" dirty="0"/>
          </a:p>
          <a:p>
            <a:endParaRPr lang="nl-NL" sz="1200" dirty="0"/>
          </a:p>
        </p:txBody>
      </p:sp>
      <p:sp>
        <p:nvSpPr>
          <p:cNvPr id="61" name="Rechthoek: afgeronde hoeken 60">
            <a:extLst>
              <a:ext uri="{FF2B5EF4-FFF2-40B4-BE49-F238E27FC236}">
                <a16:creationId xmlns:a16="http://schemas.microsoft.com/office/drawing/2014/main" id="{210BAA32-2461-47DE-8520-0D8EF2F262D8}"/>
              </a:ext>
            </a:extLst>
          </p:cNvPr>
          <p:cNvSpPr/>
          <p:nvPr/>
        </p:nvSpPr>
        <p:spPr>
          <a:xfrm>
            <a:off x="4112016" y="2102986"/>
            <a:ext cx="3941298" cy="348445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nl-NL" sz="1200" b="1" dirty="0"/>
              <a:t>WAT</a:t>
            </a:r>
          </a:p>
          <a:p>
            <a:r>
              <a:rPr lang="nl-NL" sz="1000" dirty="0"/>
              <a:t>Wat is de beoogde verandering? </a:t>
            </a:r>
          </a:p>
          <a:p>
            <a:endParaRPr lang="nl-NL" sz="1000" dirty="0"/>
          </a:p>
          <a:p>
            <a:endParaRPr lang="nl-NL" sz="1000" dirty="0"/>
          </a:p>
          <a:p>
            <a:r>
              <a:rPr lang="nl-NL" sz="1000" dirty="0"/>
              <a:t>Wat is het beoogde </a:t>
            </a:r>
            <a:r>
              <a:rPr lang="nl-NL" sz="1000" u="sng" dirty="0"/>
              <a:t>kwantitatieve</a:t>
            </a:r>
            <a:r>
              <a:rPr lang="nl-NL" sz="1000" dirty="0"/>
              <a:t> resultaat (wat wil je bereiken)? </a:t>
            </a:r>
          </a:p>
          <a:p>
            <a:endParaRPr lang="nl-NL" sz="1000" dirty="0"/>
          </a:p>
          <a:p>
            <a:endParaRPr lang="nl-NL" sz="1000" dirty="0"/>
          </a:p>
          <a:p>
            <a:r>
              <a:rPr lang="nl-NL" sz="1000" dirty="0"/>
              <a:t>Welke </a:t>
            </a:r>
            <a:r>
              <a:rPr lang="nl-NL" sz="1000" i="1" dirty="0"/>
              <a:t>impact</a:t>
            </a:r>
            <a:r>
              <a:rPr lang="nl-NL" sz="1000" dirty="0"/>
              <a:t> heeft het project voor:</a:t>
            </a:r>
          </a:p>
          <a:p>
            <a:endParaRPr lang="nl-NL" sz="1000" dirty="0"/>
          </a:p>
          <a:p>
            <a:pPr marL="171450" indent="-171450">
              <a:buFontTx/>
              <a:buChar char="-"/>
            </a:pPr>
            <a:endParaRPr lang="nl-NL" sz="1000" dirty="0"/>
          </a:p>
          <a:p>
            <a:endParaRPr lang="nl-NL" sz="1000" dirty="0"/>
          </a:p>
          <a:p>
            <a:endParaRPr lang="nl-NL" sz="1000" dirty="0"/>
          </a:p>
          <a:p>
            <a:endParaRPr lang="nl-NL" sz="1000" dirty="0"/>
          </a:p>
          <a:p>
            <a:endParaRPr lang="nl-NL" sz="1000" dirty="0"/>
          </a:p>
          <a:p>
            <a:endParaRPr lang="nl-NL" sz="1000" dirty="0"/>
          </a:p>
          <a:p>
            <a:endParaRPr lang="nl-NL" sz="1000" dirty="0"/>
          </a:p>
          <a:p>
            <a:r>
              <a:rPr lang="nl-NL" sz="1000" dirty="0"/>
              <a:t>Volume: om hoeveel patiënten gaat het?</a:t>
            </a:r>
          </a:p>
          <a:p>
            <a:pPr marL="171450" indent="-171450">
              <a:buFontTx/>
              <a:buChar char="-"/>
            </a:pPr>
            <a:endParaRPr lang="nl-NL" sz="1200" dirty="0"/>
          </a:p>
          <a:p>
            <a:endParaRPr lang="nl-NL" sz="1200" dirty="0"/>
          </a:p>
          <a:p>
            <a:endParaRPr lang="nl-NL" sz="1200" dirty="0"/>
          </a:p>
          <a:p>
            <a:endParaRPr lang="nl-NL" sz="1200" dirty="0"/>
          </a:p>
          <a:p>
            <a:endParaRPr lang="nl-NL" sz="1200" dirty="0"/>
          </a:p>
        </p:txBody>
      </p:sp>
      <p:sp>
        <p:nvSpPr>
          <p:cNvPr id="62" name="Rechthoek: afgeronde hoeken 61">
            <a:extLst>
              <a:ext uri="{FF2B5EF4-FFF2-40B4-BE49-F238E27FC236}">
                <a16:creationId xmlns:a16="http://schemas.microsoft.com/office/drawing/2014/main" id="{AC0092E5-FC3C-466A-8778-2245916102CB}"/>
              </a:ext>
            </a:extLst>
          </p:cNvPr>
          <p:cNvSpPr/>
          <p:nvPr/>
        </p:nvSpPr>
        <p:spPr>
          <a:xfrm>
            <a:off x="8152531" y="2081847"/>
            <a:ext cx="3941298" cy="348445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nl-NL" sz="1200" b="1" dirty="0"/>
              <a:t>HOE</a:t>
            </a:r>
          </a:p>
          <a:p>
            <a:endParaRPr lang="nl-NL" sz="1000" dirty="0"/>
          </a:p>
          <a:p>
            <a:r>
              <a:rPr lang="nl-NL" sz="1000" dirty="0"/>
              <a:t>Wie </a:t>
            </a:r>
            <a:r>
              <a:rPr lang="nl-NL" sz="1000"/>
              <a:t>pakt projectleiderschap op? </a:t>
            </a:r>
            <a:endParaRPr lang="nl-NL" sz="1000" dirty="0"/>
          </a:p>
          <a:p>
            <a:endParaRPr lang="nl-NL" sz="1000" dirty="0"/>
          </a:p>
          <a:p>
            <a:r>
              <a:rPr lang="nl-NL" sz="1000" dirty="0"/>
              <a:t>Looptijd:</a:t>
            </a:r>
          </a:p>
          <a:p>
            <a:endParaRPr lang="nl-NL" sz="1000" dirty="0"/>
          </a:p>
          <a:p>
            <a:r>
              <a:rPr lang="nl-NL" sz="1000" dirty="0"/>
              <a:t>Hoe is de financiering geregeld? </a:t>
            </a:r>
          </a:p>
          <a:p>
            <a:pPr lvl="0"/>
            <a:endParaRPr lang="nl-NL" sz="1000" dirty="0"/>
          </a:p>
          <a:p>
            <a:pPr lvl="0"/>
            <a:r>
              <a:rPr lang="nl-NL" sz="1000" dirty="0"/>
              <a:t>Welke </a:t>
            </a:r>
            <a:r>
              <a:rPr lang="nl-NL" sz="1000" i="1" dirty="0"/>
              <a:t>participatie</a:t>
            </a:r>
            <a:r>
              <a:rPr lang="nl-NL" sz="1000" dirty="0"/>
              <a:t> vraagt het project van </a:t>
            </a:r>
          </a:p>
          <a:p>
            <a:pPr marL="171450" lvl="0" indent="-171450">
              <a:buFontTx/>
              <a:buChar char="-"/>
            </a:pPr>
            <a:r>
              <a:rPr lang="nl-NL" sz="1000" dirty="0"/>
              <a:t>Huisartsen:</a:t>
            </a:r>
          </a:p>
          <a:p>
            <a:pPr marL="171450" lvl="0" indent="-171450">
              <a:buFontTx/>
              <a:buChar char="-"/>
            </a:pPr>
            <a:r>
              <a:rPr lang="nl-NL" sz="1000" dirty="0"/>
              <a:t>Ziekenhuizen:</a:t>
            </a:r>
          </a:p>
          <a:p>
            <a:pPr marL="171450" lvl="0" indent="-171450">
              <a:buFontTx/>
              <a:buChar char="-"/>
            </a:pPr>
            <a:r>
              <a:rPr lang="nl-NL" sz="1000" dirty="0"/>
              <a:t>Patiënten:</a:t>
            </a:r>
          </a:p>
          <a:p>
            <a:pPr lvl="0"/>
            <a:endParaRPr lang="nl-NL" sz="1000" dirty="0"/>
          </a:p>
          <a:p>
            <a:pPr lvl="0"/>
            <a:r>
              <a:rPr lang="nl-NL" sz="1000" dirty="0"/>
              <a:t>Wat is er nodig op ICT gebied?</a:t>
            </a:r>
          </a:p>
          <a:p>
            <a:pPr lvl="0"/>
            <a:endParaRPr lang="nl-NL" sz="1000" dirty="0"/>
          </a:p>
          <a:p>
            <a:pPr lvl="0"/>
            <a:r>
              <a:rPr lang="nl-NL" sz="1000" dirty="0"/>
              <a:t>Sluit het project aan bij bestaande ICT of is er iets nieuws nodig?</a:t>
            </a:r>
          </a:p>
          <a:p>
            <a:pPr lvl="0"/>
            <a:endParaRPr lang="nl-NL" sz="1000" dirty="0">
              <a:highlight>
                <a:srgbClr val="FFFF00"/>
              </a:highlight>
            </a:endParaRPr>
          </a:p>
          <a:p>
            <a:pPr lvl="0"/>
            <a:r>
              <a:rPr lang="nl-NL" sz="1000" dirty="0"/>
              <a:t>Zijn er randvoorwaarden voor er gestart kan worden?</a:t>
            </a:r>
          </a:p>
          <a:p>
            <a:endParaRPr lang="nl-NL" sz="1200" dirty="0"/>
          </a:p>
        </p:txBody>
      </p:sp>
      <p:sp>
        <p:nvSpPr>
          <p:cNvPr id="63" name="Rechthoek: afgeronde hoeken 62">
            <a:extLst>
              <a:ext uri="{FF2B5EF4-FFF2-40B4-BE49-F238E27FC236}">
                <a16:creationId xmlns:a16="http://schemas.microsoft.com/office/drawing/2014/main" id="{70EF3351-3CD0-41EA-B47C-7BDF94D9DEED}"/>
              </a:ext>
            </a:extLst>
          </p:cNvPr>
          <p:cNvSpPr/>
          <p:nvPr/>
        </p:nvSpPr>
        <p:spPr>
          <a:xfrm>
            <a:off x="98170" y="673468"/>
            <a:ext cx="4931899" cy="39268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nl-NL" sz="1200" b="1"/>
              <a:t>Projectnaam:</a:t>
            </a:r>
            <a:endParaRPr lang="nl-NL" sz="1200" b="1" dirty="0"/>
          </a:p>
          <a:p>
            <a:endParaRPr lang="nl-NL" sz="1200" dirty="0"/>
          </a:p>
        </p:txBody>
      </p:sp>
      <p:sp>
        <p:nvSpPr>
          <p:cNvPr id="67" name="Rechthoek: afgeronde hoeken 66">
            <a:extLst>
              <a:ext uri="{FF2B5EF4-FFF2-40B4-BE49-F238E27FC236}">
                <a16:creationId xmlns:a16="http://schemas.microsoft.com/office/drawing/2014/main" id="{361405E6-C6AA-43DA-BF7E-182AC3140925}"/>
              </a:ext>
            </a:extLst>
          </p:cNvPr>
          <p:cNvSpPr/>
          <p:nvPr/>
        </p:nvSpPr>
        <p:spPr>
          <a:xfrm>
            <a:off x="103594" y="5670524"/>
            <a:ext cx="11958142" cy="111201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nl-NL" sz="1000" b="1" dirty="0"/>
              <a:t>Overige vragen:</a:t>
            </a:r>
          </a:p>
          <a:p>
            <a:pPr marL="171450" indent="-171450">
              <a:buFontTx/>
              <a:buChar char="-"/>
            </a:pPr>
            <a:r>
              <a:rPr lang="nl-NL" sz="1000" dirty="0"/>
              <a:t>Past het binnen de Triple/ </a:t>
            </a:r>
            <a:r>
              <a:rPr lang="nl-NL" sz="1000" dirty="0" err="1"/>
              <a:t>Quadruple</a:t>
            </a:r>
            <a:r>
              <a:rPr lang="nl-NL" sz="1000" dirty="0"/>
              <a:t> </a:t>
            </a:r>
            <a:r>
              <a:rPr lang="nl-NL" sz="1000" dirty="0" err="1"/>
              <a:t>aim</a:t>
            </a:r>
            <a:r>
              <a:rPr lang="nl-NL" sz="1000" dirty="0"/>
              <a:t>? </a:t>
            </a:r>
          </a:p>
          <a:p>
            <a:pPr marL="171450" indent="-171450">
              <a:buFontTx/>
              <a:buChar char="-"/>
            </a:pPr>
            <a:r>
              <a:rPr lang="nl-NL" sz="1000" dirty="0"/>
              <a:t>Is het project al elders ingediend in de stad en met welk resultaat?</a:t>
            </a:r>
          </a:p>
          <a:p>
            <a:pPr marL="171450" indent="-171450">
              <a:buFontTx/>
              <a:buChar char="-"/>
            </a:pPr>
            <a:r>
              <a:rPr lang="nl-NL" sz="1000" dirty="0"/>
              <a:t>Kan het project aansluiten bij een bestaand project?</a:t>
            </a:r>
          </a:p>
          <a:p>
            <a:pPr marL="171450" indent="-171450">
              <a:buFontTx/>
              <a:buChar char="-"/>
            </a:pPr>
            <a:r>
              <a:rPr lang="nl-NL" sz="1000" dirty="0"/>
              <a:t>In welke mate sluit het project aan bij bestaande / lopende initiatieven en afspraken in de stad? Hoe en waarom (niet)?</a:t>
            </a:r>
          </a:p>
        </p:txBody>
      </p:sp>
      <p:graphicFrame>
        <p:nvGraphicFramePr>
          <p:cNvPr id="2" name="Tabel 2">
            <a:extLst>
              <a:ext uri="{FF2B5EF4-FFF2-40B4-BE49-F238E27FC236}">
                <a16:creationId xmlns:a16="http://schemas.microsoft.com/office/drawing/2014/main" id="{0DE42ED7-12A3-4C3D-B1CA-974DEE875E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955153"/>
              </p:ext>
            </p:extLst>
          </p:nvPr>
        </p:nvGraphicFramePr>
        <p:xfrm>
          <a:off x="4403931" y="3654549"/>
          <a:ext cx="2683656" cy="8272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4380">
                  <a:extLst>
                    <a:ext uri="{9D8B030D-6E8A-4147-A177-3AD203B41FA5}">
                      <a16:colId xmlns:a16="http://schemas.microsoft.com/office/drawing/2014/main" val="3536446247"/>
                    </a:ext>
                  </a:extLst>
                </a:gridCol>
                <a:gridCol w="634279">
                  <a:extLst>
                    <a:ext uri="{9D8B030D-6E8A-4147-A177-3AD203B41FA5}">
                      <a16:colId xmlns:a16="http://schemas.microsoft.com/office/drawing/2014/main" val="1027346666"/>
                    </a:ext>
                  </a:extLst>
                </a:gridCol>
                <a:gridCol w="660718">
                  <a:extLst>
                    <a:ext uri="{9D8B030D-6E8A-4147-A177-3AD203B41FA5}">
                      <a16:colId xmlns:a16="http://schemas.microsoft.com/office/drawing/2014/main" val="4037278718"/>
                    </a:ext>
                  </a:extLst>
                </a:gridCol>
                <a:gridCol w="634279">
                  <a:extLst>
                    <a:ext uri="{9D8B030D-6E8A-4147-A177-3AD203B41FA5}">
                      <a16:colId xmlns:a16="http://schemas.microsoft.com/office/drawing/2014/main" val="1933410022"/>
                    </a:ext>
                  </a:extLst>
                </a:gridCol>
              </a:tblGrid>
              <a:tr h="275737">
                <a:tc>
                  <a:txBody>
                    <a:bodyPr/>
                    <a:lstStyle/>
                    <a:p>
                      <a:pPr algn="ctr"/>
                      <a:endParaRPr lang="nl-NL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800" b="0" dirty="0"/>
                        <a:t>Laag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800" b="0" dirty="0"/>
                        <a:t>Gemiddeld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800" b="0" dirty="0"/>
                        <a:t>Hoog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6540200"/>
                  </a:ext>
                </a:extLst>
              </a:tr>
              <a:tr h="275737">
                <a:tc>
                  <a:txBody>
                    <a:bodyPr/>
                    <a:lstStyle/>
                    <a:p>
                      <a:r>
                        <a:rPr lang="nl-NL" sz="800" b="1" dirty="0"/>
                        <a:t>Huisartsen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5403887"/>
                  </a:ext>
                </a:extLst>
              </a:tr>
              <a:tr h="275737">
                <a:tc>
                  <a:txBody>
                    <a:bodyPr/>
                    <a:lstStyle/>
                    <a:p>
                      <a:r>
                        <a:rPr lang="nl-NL" sz="800" b="1" dirty="0"/>
                        <a:t>Ziekenhuizen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0470002"/>
                  </a:ext>
                </a:extLst>
              </a:tr>
            </a:tbl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FA8EB34A-4783-5851-8F29-F01537848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9275" y="174787"/>
            <a:ext cx="2775148" cy="92146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A367BFF4-ECF9-4D91-8542-1CB271842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06"/>
            <a:ext cx="10515600" cy="638048"/>
          </a:xfrm>
        </p:spPr>
        <p:txBody>
          <a:bodyPr>
            <a:noAutofit/>
          </a:bodyPr>
          <a:lstStyle/>
          <a:p>
            <a:r>
              <a:rPr lang="nl-NL" sz="2800" b="1" dirty="0">
                <a:solidFill>
                  <a:srgbClr val="E6334B"/>
                </a:solidFill>
                <a:latin typeface="Trebuchet MS" panose="020B0603020202020204" pitchFamily="34" charset="0"/>
              </a:rPr>
              <a:t>Procesbeschrijving</a:t>
            </a:r>
            <a:endParaRPr lang="nl-NL" sz="3600" b="1" dirty="0">
              <a:solidFill>
                <a:srgbClr val="E6334B"/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92ABD22C-3D3A-4FF9-A789-DECD45AC2323}"/>
              </a:ext>
            </a:extLst>
          </p:cNvPr>
          <p:cNvSpPr txBox="1"/>
          <p:nvPr/>
        </p:nvSpPr>
        <p:spPr>
          <a:xfrm>
            <a:off x="686602" y="830857"/>
            <a:ext cx="1081879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u="sng" dirty="0"/>
              <a:t>Belangrijk!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Voordat een project bij de stuurgroep kan worden ingediend, dient: </a:t>
            </a:r>
          </a:p>
          <a:p>
            <a:r>
              <a:rPr lang="nl-NL" dirty="0"/>
              <a:t>	1. de betreffende stedelijke werkgroep achter het plan te staan;</a:t>
            </a:r>
          </a:p>
          <a:p>
            <a:r>
              <a:rPr lang="nl-NL" dirty="0"/>
              <a:t>	2. de achterban geraadpleegd/ geïnformeerd te zijn.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Vul het format zo volledig mogelijk in. Alleen dan kan de stuurgroep het project goed beoordelen.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De stuurgroep heeft géén financiële middelen om projecten te subsidiëren. Indien deze noodzakelijk zijn wordt het project volgens de </a:t>
            </a:r>
            <a:r>
              <a:rPr lang="nl-NL" dirty="0" err="1"/>
              <a:t>governance</a:t>
            </a:r>
            <a:r>
              <a:rPr lang="nl-NL" dirty="0"/>
              <a:t> geagendeerd in het bestuurlijk overleg (zie hieronder).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Ondersteuning bij het verder uitwerken van een project behoort tot de mogelijkheden. </a:t>
            </a:r>
          </a:p>
          <a:p>
            <a:endParaRPr lang="nl-NL" i="1" dirty="0"/>
          </a:p>
          <a:p>
            <a:r>
              <a:rPr lang="nl-NL" u="sng" dirty="0"/>
              <a:t>Wat gebeurt er met de ingediende projectaanvraag?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Projectaanvragen worden op volgorde van binnenkomst besproken binnen de Stuurgroep TPA. Indien nodig wordt hier een extra vergadering voor gepland. Na de vergadering volgt een terugkoppeling.</a:t>
            </a:r>
          </a:p>
          <a:p>
            <a:endParaRPr lang="nl-NL" dirty="0"/>
          </a:p>
          <a:p>
            <a:r>
              <a:rPr lang="nl-NL" u="sng" dirty="0"/>
              <a:t>Welke terugkoppeling kan de indiener verwachten? </a:t>
            </a:r>
          </a:p>
          <a:p>
            <a:pPr marL="342900" indent="-342900">
              <a:buAutoNum type="arabicPeriod"/>
            </a:pPr>
            <a:r>
              <a:rPr lang="nl-NL" dirty="0"/>
              <a:t>De stuurgroep gaat </a:t>
            </a:r>
            <a:r>
              <a:rPr lang="nl-NL" b="1" dirty="0"/>
              <a:t>akkoord</a:t>
            </a:r>
            <a:r>
              <a:rPr lang="nl-NL" dirty="0"/>
              <a:t> met de start van het project en informeert de stad hierover door het project te vermelden op de website/ app TPA (in ontwikkeling).</a:t>
            </a:r>
          </a:p>
          <a:p>
            <a:pPr marL="342900" indent="-342900">
              <a:buAutoNum type="arabicPeriod"/>
            </a:pPr>
            <a:r>
              <a:rPr lang="nl-NL" dirty="0"/>
              <a:t>De stuurgroep is </a:t>
            </a:r>
            <a:r>
              <a:rPr lang="nl-NL" b="1" dirty="0"/>
              <a:t>positief</a:t>
            </a:r>
            <a:r>
              <a:rPr lang="nl-NL" dirty="0"/>
              <a:t> over het project maar omdat het om een </a:t>
            </a:r>
            <a:r>
              <a:rPr lang="nl-NL" b="1" dirty="0"/>
              <a:t>verschuiving van zorg/ middelen </a:t>
            </a:r>
            <a:r>
              <a:rPr lang="nl-NL" dirty="0"/>
              <a:t>gaat, kan zij hier niet over oordelen. Het project wordt geagendeerd in het </a:t>
            </a:r>
            <a:r>
              <a:rPr lang="nl-NL" b="1" dirty="0"/>
              <a:t>bestuurlijk overleg </a:t>
            </a:r>
            <a:r>
              <a:rPr lang="nl-NL" dirty="0"/>
              <a:t>‘Amsterdamse huisartsen en ziekenhuizen’. Dit gremium komt 5/jaar bijeen.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/>
              <a:t>De stuurgroep zou eerst een </a:t>
            </a:r>
            <a:r>
              <a:rPr lang="nl-NL" b="1" dirty="0"/>
              <a:t>verdere uitwerking </a:t>
            </a:r>
            <a:r>
              <a:rPr lang="nl-NL" dirty="0"/>
              <a:t>van het format zien voor zij oordeelt.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/>
              <a:t>De stuurgroep gaat </a:t>
            </a:r>
            <a:r>
              <a:rPr lang="nl-NL" b="1" dirty="0"/>
              <a:t>niet akkoord </a:t>
            </a:r>
            <a:r>
              <a:rPr lang="nl-NL" dirty="0"/>
              <a:t>en geeft hier een toelichting bij.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716939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3A3A95B4C0644DB8270217D6A3B8AD" ma:contentTypeVersion="17" ma:contentTypeDescription="Een nieuw document maken." ma:contentTypeScope="" ma:versionID="af9ce44a1cea0401ec8a7813bc1f207b">
  <xsd:schema xmlns:xsd="http://www.w3.org/2001/XMLSchema" xmlns:xs="http://www.w3.org/2001/XMLSchema" xmlns:p="http://schemas.microsoft.com/office/2006/metadata/properties" xmlns:ns2="b62b138e-2906-4b3a-b735-7934d7fab363" xmlns:ns3="597273da-c0fe-4544-91fe-0f4570c76775" targetNamespace="http://schemas.microsoft.com/office/2006/metadata/properties" ma:root="true" ma:fieldsID="038f3a88c28bccbfdaecf68baa9ba265" ns2:_="" ns3:_="">
    <xsd:import namespace="b62b138e-2906-4b3a-b735-7934d7fab363"/>
    <xsd:import namespace="597273da-c0fe-4544-91fe-0f4570c767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2b138e-2906-4b3a-b735-7934d7fab3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076f4044-3667-4aa9-82a9-e7cd3070f8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273da-c0fe-4544-91fe-0f4570c7677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62b138e-2906-4b3a-b735-7934d7fab36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FEA6B13-954F-476D-8482-A5966737BB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62b138e-2906-4b3a-b735-7934d7fab363"/>
    <ds:schemaRef ds:uri="597273da-c0fe-4544-91fe-0f4570c767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6B3AF46-41E2-4D22-8DEE-CAE335F8712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03FEEAA-4105-4B1D-AAEB-C97B32EFB646}">
  <ds:schemaRefs>
    <ds:schemaRef ds:uri="597273da-c0fe-4544-91fe-0f4570c76775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b62b138e-2906-4b3a-b735-7934d7fab363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2330</TotalTime>
  <Words>484</Words>
  <Application>Microsoft Office PowerPoint</Application>
  <PresentationFormat>Breedbeeld</PresentationFormat>
  <Paragraphs>93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Trebuchet MS</vt:lpstr>
      <vt:lpstr>Kantoorthema</vt:lpstr>
      <vt:lpstr>PowerPoint-presentatie</vt:lpstr>
      <vt:lpstr>Procesbeschrijving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Rouwendaal, J.C.A. van (John)</dc:creator>
  <cp:lastModifiedBy>Hester Hopman</cp:lastModifiedBy>
  <cp:revision>303</cp:revision>
  <dcterms:created xsi:type="dcterms:W3CDTF">2019-08-16T06:21:59Z</dcterms:created>
  <dcterms:modified xsi:type="dcterms:W3CDTF">2026-04-15T09:59:42Z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0x010100F43A3A95B4C0644DB8270217D6A3B8AD</vt:lpwstr>
  </property>
  <property fmtid="{D5CDD505-2E9C-101B-9397-08002B2CF9AE}" pid="3" name="MediaServiceImageTags">
    <vt:lpwstr/>
  </property>
</Properties>
</file>